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5851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777240" y="2286000"/>
            <a:ext cx="91440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800"/>
              </a:spcAft>
              <a:buNone/>
            </a:pPr>
            <a:r>
              <a:rPr lang="en-US" sz="1400" b="1" kern="0" spc="140" dirty="0" err="1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1400" b="1" kern="0" spc="140" dirty="0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1400" b="1" kern="0" spc="140" dirty="0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 </a:t>
            </a:r>
            <a:r>
              <a:rPr lang="en-US" sz="1400" b="1" kern="0" spc="140" dirty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</a:t>
            </a:r>
            <a:endParaRPr lang="en-US" sz="1400" dirty="0"/>
          </a:p>
          <a:p>
            <a:pPr marL="0" indent="0">
              <a:spcAft>
                <a:spcPts val="1000"/>
              </a:spcAft>
              <a:buNone/>
            </a:pPr>
            <a:r>
              <a:rPr lang="en-US" sz="5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매뉴얼</a:t>
            </a:r>
            <a:endParaRPr lang="en-US" sz="1400" dirty="0"/>
          </a:p>
          <a:p>
            <a:pPr marL="0" indent="0">
              <a:spcAft>
                <a:spcPts val="3400"/>
              </a:spcAft>
              <a:buNone/>
            </a:pPr>
            <a:r>
              <a:rPr lang="en-US" sz="1800" b="1" dirty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 업무 처리 </a:t>
            </a:r>
            <a:r>
              <a:rPr lang="en-US" sz="1800" b="1" dirty="0" err="1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</a:t>
            </a:r>
            <a:r>
              <a:rPr lang="en-US" sz="1800" b="1" dirty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1800" b="1" dirty="0" smtClean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1800" b="1" dirty="0" smtClean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1800" b="1" dirty="0">
                <a:solidFill>
                  <a:schemeClr val="bg1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14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250" dirty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인정 기준부터 학생 </a:t>
            </a:r>
            <a:r>
              <a:rPr lang="en-US" sz="1250" dirty="0" err="1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</a:t>
            </a:r>
            <a:r>
              <a:rPr lang="en-US" sz="1250" dirty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250" dirty="0" err="1" smtClean="0">
                <a:solidFill>
                  <a:srgbClr val="AFC2D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절차까지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4343400"/>
            <a:ext cx="1097280" cy="0"/>
          </a:xfrm>
          <a:prstGeom prst="line">
            <a:avLst/>
          </a:prstGeom>
          <a:noFill/>
          <a:ln w="25400">
            <a:solidFill>
              <a:srgbClr val="5C7A9C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인정 기준 · 학칙 제4조 1항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공결이란?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1~6호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517904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en-US" sz="13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이란 예외적으로 허용되는, 총장이 허가한 결석을 말합니다. 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121502"/>
              </p:ext>
            </p:extLst>
          </p:nvPr>
        </p:nvGraphicFramePr>
        <p:xfrm>
          <a:off x="548640" y="1975104"/>
          <a:ext cx="11109960" cy="3920032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4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18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호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 사유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 err="1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인정</a:t>
                      </a:r>
                      <a:r>
                        <a:rPr lang="en-US" sz="1150" b="1" dirty="0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기간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제출 서류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9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직계존속 및 배우자 사망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사망당일 포함 5일 이내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(토·일·공휴일 포함)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520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사망진단서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520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가족관계증명서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또는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등본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9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2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형제·자매 사망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사망당일 포함 3일 이내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(토·일·공휴일 포함)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52000" algn="l"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사망진단서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52000" algn="l"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가족관계증명서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또는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등본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86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3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본인 결혼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5일 이내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혼인 증빙 서류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9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4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징병검사, 예비군, 병무 관련 사항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통지서 명기 일자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징병검사필증, 예비군훈련필증 (통지서 인정 X)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171450" indent="-1714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교내 예비군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훈련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참석자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의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경우, 서류 업로드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불필요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   (</a:t>
                      </a:r>
                      <a:r>
                        <a:rPr lang="ko-KR" alt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단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, 개별 참석자는 서류 업로드 필수)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93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5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본인입원 (질병·사고 입원)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2주 이내, 학기별 1회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입원 기간이 기재된 </a:t>
                      </a:r>
                      <a:r>
                        <a:rPr lang="ko-KR" alt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입퇴원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사실확인서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종합병원 발행 진단서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059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6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국가·지자체 행사, 학내외 특별활동 참여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행사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공결허가원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협조요청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※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학생 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전공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학과장이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승인하는 행사에 한함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564185" y="6023480"/>
            <a:ext cx="11094415" cy="438531"/>
          </a:xfrm>
          <a:prstGeom prst="roundRect">
            <a:avLst>
              <a:gd name="adj" fmla="val 10714"/>
            </a:avLst>
          </a:prstGeom>
          <a:solidFill>
            <a:srgbClr val="FBF1E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Text 7"/>
          <p:cNvSpPr/>
          <p:nvPr/>
        </p:nvSpPr>
        <p:spPr>
          <a:xfrm>
            <a:off x="757580" y="5984936"/>
            <a:ext cx="106920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dirty="0" err="1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주의</a:t>
            </a:r>
            <a:r>
              <a:rPr lang="en-US" sz="120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</a:t>
            </a:r>
            <a:r>
              <a:rPr lang="en-US" altLang="ko-KR" sz="1150" b="1" dirty="0" err="1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인정사유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1호~6호는 </a:t>
            </a:r>
            <a:r>
              <a:rPr lang="en-US" altLang="ko-KR" sz="1150" b="1" dirty="0" err="1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학기당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 err="1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수업시간의</a:t>
            </a:r>
            <a:r>
              <a:rPr lang="en-US" altLang="ko-KR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1/6</a:t>
            </a:r>
            <a:r>
              <a:rPr lang="ko-KR" altLang="en-US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미만 까지만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 err="1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가능합니다</a:t>
            </a:r>
            <a:r>
              <a:rPr lang="en-US" altLang="ko-KR" sz="1150" b="1" dirty="0" smtClean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.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· 2026학년도 2학기 · </a:t>
            </a:r>
            <a:r>
              <a:rPr lang="en-US" sz="900" dirty="0" err="1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인정 기준 · 횟수제한 예외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사유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2700" b="1" dirty="0" err="1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안내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7~11호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1517904"/>
            <a:ext cx="1109441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아래 7~11호는 </a:t>
            </a:r>
            <a:r>
              <a:rPr lang="en-US" sz="130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수업시간 1/6 제한에 속하지 않는 예외 공결</a:t>
            </a:r>
            <a:r>
              <a:rPr lang="en-US" sz="13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입니다. (코로나 관련 공결 포함)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165542"/>
              </p:ext>
            </p:extLst>
          </p:nvPr>
        </p:nvGraphicFramePr>
        <p:xfrm>
          <a:off x="548640" y="1975104"/>
          <a:ext cx="11109960" cy="3833414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1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94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53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호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 사유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 err="1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인정</a:t>
                      </a:r>
                      <a:r>
                        <a:rPr lang="en-US" sz="1150" b="1" dirty="0" smtClean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기간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제출 서류</a:t>
                      </a:r>
                      <a:endParaRPr lang="en-US" sz="11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76200" marR="762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58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7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여학생 생리공결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매월 1회(학기별 4회)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시험기간 불인정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트리니티 '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생리공결신청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’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탭에서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작성</a:t>
                      </a:r>
                      <a:r>
                        <a:rPr 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ko-KR" alt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및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출력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7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일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이내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수업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교수님께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제출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   </a:t>
                      </a:r>
                      <a:r>
                        <a:rPr 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본인 직접 작성, 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희망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날짜의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전날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·당일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신청 가능)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8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법률로 정해진 감염병으로 별도관리(격리)가 필요한 경우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진단서 표기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격리기간이 기재된 진단서(</a:t>
                      </a:r>
                      <a:r>
                        <a:rPr lang="en-US" sz="1050" dirty="0" err="1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의사소견서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※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baseline="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안정가료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기간은 불인정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9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장애학생의 신체악화 및 고통으로 인한 병원진료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진료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진료기간이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기재된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진단서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의사소견서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10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교육과정 설치학과의 교육실습 및 교과과정에 의한 실습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실습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공결허가원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협조요청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공문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979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2E4568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11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기타 총장이 필요하다고 인정하는 경우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(취업학생 공결 포함)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허가 기간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공결허가원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협조요청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공문 등 </a:t>
                      </a:r>
                      <a:endParaRPr lang="en-US" sz="1050" dirty="0" smtClean="0">
                        <a:solidFill>
                          <a:srgbClr val="273240"/>
                        </a:solidFill>
                        <a:latin typeface="맑은 고딕" pitchFamily="34" charset="0"/>
                        <a:ea typeface="맑은 고딕" pitchFamily="34" charset="-122"/>
                        <a:cs typeface="맑은 고딕" pitchFamily="34" charset="-120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    (</a:t>
                      </a:r>
                      <a:r>
                        <a:rPr lang="ko-KR" alt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특수한 경우에 한하여 인정하므로</a:t>
                      </a:r>
                      <a:r>
                        <a:rPr lang="en-US" altLang="ko-KR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, </a:t>
                      </a:r>
                      <a:r>
                        <a:rPr lang="en-US" sz="1050" dirty="0" err="1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별도</a:t>
                      </a:r>
                      <a:r>
                        <a:rPr lang="en-US" sz="1050" dirty="0" smtClean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 </a:t>
                      </a:r>
                      <a:r>
                        <a:rPr lang="en-US" sz="1050" dirty="0">
                          <a:solidFill>
                            <a:srgbClr val="273240"/>
                          </a:solidFill>
                          <a:latin typeface="맑은 고딕" pitchFamily="34" charset="0"/>
                          <a:ea typeface="맑은 고딕" pitchFamily="34" charset="-122"/>
                          <a:cs typeface="맑은 고딕" pitchFamily="34" charset="-120"/>
                        </a:rPr>
                        <a:t>문의)</a:t>
                      </a:r>
                      <a:endParaRPr lang="en-US" sz="1050" dirty="0">
                        <a:latin typeface="맑은 고딕" charset="0"/>
                        <a:ea typeface="맑은 고딕" charset="0"/>
                        <a:cs typeface="맑은 고딕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DF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548640" y="5998464"/>
            <a:ext cx="11094415" cy="457200"/>
          </a:xfrm>
          <a:prstGeom prst="roundRect">
            <a:avLst>
              <a:gd name="adj" fmla="val 12000"/>
            </a:avLst>
          </a:prstGeom>
          <a:solidFill>
            <a:srgbClr val="FBF1E6"/>
          </a:solidFill>
          <a:ln/>
        </p:spPr>
      </p:sp>
      <p:sp>
        <p:nvSpPr>
          <p:cNvPr id="11" name="Text 7"/>
          <p:cNvSpPr/>
          <p:nvPr/>
        </p:nvSpPr>
        <p:spPr>
          <a:xfrm>
            <a:off x="749808" y="5998464"/>
            <a:ext cx="1069207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주의</a:t>
            </a:r>
            <a:r>
              <a:rPr lang="en-US" sz="120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</a:t>
            </a:r>
            <a:r>
              <a:rPr lang="en-US" sz="1150" b="1" dirty="0">
                <a:solidFill>
                  <a:srgbClr val="8A5A2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위 표에 명시된 사유 외에는 공결 인정이 불가합니다. 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· 2026학년도 2학기 · </a:t>
            </a:r>
            <a:r>
              <a:rPr lang="en-US" sz="900" dirty="0" err="1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sz="900" dirty="0"/>
          </a:p>
        </p:txBody>
      </p:sp>
      <p:sp>
        <p:nvSpPr>
          <p:cNvPr id="13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2700" b="1" dirty="0" err="1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1~11호*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1707540"/>
            <a:ext cx="11340592" cy="3797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500" i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1~11호 해당 (6호, 7호, 10호, 11호 </a:t>
            </a:r>
            <a:r>
              <a:rPr lang="en-US" sz="1500" i="1" dirty="0" err="1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제외</a:t>
            </a:r>
            <a:r>
              <a:rPr lang="en-US" sz="1500" i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>
              <a:lnSpc>
                <a:spcPct val="108000"/>
              </a:lnSpc>
              <a:spcAft>
                <a:spcPts val="1000"/>
              </a:spcAft>
            </a:pPr>
            <a:endParaRPr lang="en-US" sz="15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 공결신청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경로: 트리니티 종합포털시스템 – 학사정보 – 수업/성적 – ‘공결신청’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기한: 모든 조항의 공결은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11월 25일(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17:00까지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서류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 및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출력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등 관련 절차를</a:t>
            </a:r>
            <a:r>
              <a:rPr lang="en-US" altLang="ko-KR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완료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한 경우에만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가능</a:t>
            </a:r>
            <a:endParaRPr lang="en-US" sz="1500" dirty="0">
              <a:solidFill>
                <a:srgbClr val="FF0000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 제출서류 구비 및 업로드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허용기준 확인 후, 각 호에 해당하는 제출서류를 구비하여 업로드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동일한 사유라도 신청한 날짜별로 증빙서류를 각각 업로드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기한: 공결 발생일로부터 3일 이내 (예상치 못한 공결의 경우 1주일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이내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업로드한 제출서류에 보완이 필요한 경우</a:t>
            </a:r>
            <a:r>
              <a:rPr lang="en-US" altLang="ko-KR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,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학과에서 안내할 예정이므로 수정된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서류를 </a:t>
            </a:r>
            <a:r>
              <a:rPr lang="ko-KR" alt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재업로드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</a:t>
            </a:r>
            <a:r>
              <a:rPr lang="en-US" altLang="ko-KR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(</a:t>
            </a:r>
            <a:r>
              <a:rPr lang="ko-KR" alt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재업로드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완료 시 </a:t>
            </a:r>
            <a:r>
              <a:rPr lang="ko-KR" alt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인정</a:t>
            </a:r>
            <a:r>
              <a:rPr lang="en-US" altLang="ko-KR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신청 시 수업계획서에 입력된 </a:t>
            </a:r>
            <a:r>
              <a:rPr lang="ko-KR" alt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 대체과제를 제출하면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담당교수가 출결 인정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(4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호 제외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</a:rPr>
              <a:t>)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9" name="Shape 6"/>
          <p:cNvSpPr/>
          <p:nvPr/>
        </p:nvSpPr>
        <p:spPr>
          <a:xfrm>
            <a:off x="548640" y="5989320"/>
            <a:ext cx="11094415" cy="512064"/>
          </a:xfrm>
          <a:prstGeom prst="roundRect">
            <a:avLst>
              <a:gd name="adj" fmla="val 10714"/>
            </a:avLst>
          </a:prstGeom>
          <a:solidFill>
            <a:srgbClr val="F2F5F9"/>
          </a:solidFill>
          <a:ln w="12700">
            <a:solidFill>
              <a:srgbClr val="D7DFE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5989320"/>
            <a:ext cx="106920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   공결 관련 서류 등 기타 문의: </a:t>
            </a:r>
            <a:r>
              <a:rPr lang="en-US" sz="1150" b="1" dirty="0" err="1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 (</a:t>
            </a:r>
            <a:r>
              <a:rPr 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02-2164-4288) / </a:t>
            </a:r>
            <a:r>
              <a:rPr lang="ko-KR" alt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학생의</a:t>
            </a:r>
            <a:r>
              <a:rPr lang="en-US" altLang="ko-KR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제1전공사무실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2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</a:t>
            </a:r>
            <a:r>
              <a:rPr lang="ko-KR" alt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 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국가·학내외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행사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참여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6호*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9" y="1736880"/>
            <a:ext cx="10908792" cy="3936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5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 </a:t>
            </a:r>
            <a:r>
              <a:rPr lang="en-US" sz="1500" b="1" dirty="0" err="1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공결허가원</a:t>
            </a:r>
            <a:r>
              <a:rPr lang="en-US" sz="15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작성</a:t>
            </a: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endParaRPr lang="en-US" sz="1500" dirty="0" smtClean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공결허가원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작성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: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홈페이지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학사지원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–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학사정보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–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각종서식</a:t>
            </a:r>
            <a:endParaRPr lang="en-US" sz="1500" dirty="0" smtClean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각 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호에 해당하는 제출서류 구비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(트리니티로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시, 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 불가)</a:t>
            </a:r>
            <a:endParaRPr lang="en-US" sz="15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학내·외 행사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참여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시,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의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전공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학과장의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승인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하에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</a:t>
            </a:r>
            <a:r>
              <a:rPr 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15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전공미배정자는</a:t>
            </a:r>
            <a:r>
              <a:rPr lang="ko-KR" altLang="en-US" sz="15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학부대학 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학과장 승인</a:t>
            </a:r>
            <a:r>
              <a:rPr lang="en-US" altLang="ko-KR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ko-KR" alt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타전공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과목에 대한 </a:t>
            </a:r>
            <a:r>
              <a:rPr lang="ko-KR" altLang="en-US" sz="15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공결도</a:t>
            </a:r>
            <a:r>
              <a:rPr lang="ko-KR" altLang="en-US" sz="15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동일하게 적용 </a:t>
            </a:r>
            <a:endParaRPr lang="en-US" altLang="ko-KR" sz="1500" dirty="0" smtClean="0">
              <a:solidFill>
                <a:srgbClr val="FF0000"/>
              </a:solidFill>
              <a:latin typeface="맑은 고딕" pitchFamily="34" charset="0"/>
              <a:ea typeface="맑은 고딕" pitchFamily="34" charset="-122"/>
              <a:cs typeface="맑은 고딕" pitchFamily="34" charset="-120"/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FontTx/>
              <a:buChar char="•"/>
            </a:pP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개인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목적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외부 기관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취업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면접 등)은 인정 불가</a:t>
            </a:r>
            <a:endParaRPr lang="en-US" sz="1500" dirty="0"/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 제1전공사무실 제출</a:t>
            </a:r>
            <a:endParaRPr lang="en-US" sz="15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기한: 공결 발생일로부터 3일 이내 (예상치 못한 공결의 경우 1주일 </a:t>
            </a:r>
            <a:r>
              <a:rPr lang="en-US" sz="15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이내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타전공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과목에 대한 </a:t>
            </a:r>
            <a:r>
              <a:rPr lang="ko-KR" alt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서류도 학생의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altLang="ko-KR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전공 사무실에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</a:t>
            </a:r>
            <a:endParaRPr lang="en-US" sz="1500" dirty="0" smtClean="0">
              <a:solidFill>
                <a:srgbClr val="273240"/>
              </a:solidFill>
              <a:latin typeface="맑은 고딕" pitchFamily="34" charset="0"/>
              <a:ea typeface="맑은 고딕" pitchFamily="34" charset="-122"/>
              <a:cs typeface="맑은 고딕" pitchFamily="34" charset="-120"/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해당 사유로 인정되지 않을 수 있으므로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을 </a:t>
            </a:r>
            <a:r>
              <a:rPr lang="en-US" sz="15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원할</a:t>
            </a:r>
            <a:r>
              <a:rPr 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 </a:t>
            </a:r>
            <a:r>
              <a:rPr lang="ko-KR" alt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사전에</a:t>
            </a:r>
            <a:r>
              <a:rPr lang="en-US" sz="15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ko-KR" altLang="en-US" sz="15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승인 여부 확인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548640" y="5989320"/>
            <a:ext cx="11094415" cy="512064"/>
          </a:xfrm>
          <a:prstGeom prst="roundRect">
            <a:avLst>
              <a:gd name="adj" fmla="val 10714"/>
            </a:avLst>
          </a:prstGeom>
          <a:solidFill>
            <a:srgbClr val="F2F5F9"/>
          </a:solidFill>
          <a:ln w="12700">
            <a:solidFill>
              <a:srgbClr val="D7DFE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5989320"/>
            <a:ext cx="106920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문의   공결 관련 서류 등 기타 문의: </a:t>
            </a:r>
            <a:r>
              <a:rPr lang="ko-KR" alt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학생의 </a:t>
            </a:r>
            <a:r>
              <a:rPr lang="en-US" sz="1150" b="1" dirty="0" smtClean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sz="11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1전공사무실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2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</a:t>
            </a:r>
            <a:r>
              <a:rPr lang="ko-KR" alt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호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(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생리공결</a:t>
            </a: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7호*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5487" y="1765385"/>
            <a:ext cx="9724605" cy="3968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  생리공결 신청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경로: 트리니티 종합포털시스템 – 학사정보 – 수업/성적 – ‘생리공결신청’ </a:t>
            </a:r>
            <a:endParaRPr lang="en-US" sz="1600" dirty="0">
              <a:solidFill>
                <a:srgbClr val="FF0000"/>
              </a:solidFill>
              <a:latin typeface="맑은 고딕" pitchFamily="34" charset="0"/>
              <a:ea typeface="맑은 고딕" pitchFamily="34" charset="-122"/>
              <a:cs typeface="맑은 고딕" pitchFamily="34" charset="-120"/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</a:t>
            </a:r>
            <a:r>
              <a:rPr lang="ko-KR" altLang="en-US" sz="16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희망 날짜의 전날</a:t>
            </a:r>
            <a:r>
              <a:rPr lang="ko-KR" altLang="en-US" sz="16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-120"/>
              </a:rPr>
              <a:t>〮당일에만 신청 가능하며</a:t>
            </a:r>
            <a:r>
              <a:rPr lang="en-US" altLang="ko-KR" sz="1600" dirty="0" smtClean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itchFamily="34" charset="-120"/>
              </a:rPr>
              <a:t>, </a:t>
            </a:r>
            <a:r>
              <a:rPr lang="en-US" sz="16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일자</a:t>
            </a:r>
            <a:r>
              <a:rPr lang="en-US" sz="1600" dirty="0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변경 및 </a:t>
            </a:r>
            <a:r>
              <a:rPr lang="en-US" sz="1600" dirty="0" err="1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취소</a:t>
            </a:r>
            <a:r>
              <a:rPr lang="en-US" sz="1600" dirty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불가</a:t>
            </a:r>
            <a:endParaRPr lang="en-US" sz="1600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 본인이 직접 작성 후 7일 이내 수업 담당 교수님께 제출</a:t>
            </a:r>
            <a:endParaRPr lang="en-US" sz="1600" dirty="0"/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  인정 범위 안내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공결을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신청할 경우</a:t>
            </a:r>
            <a:r>
              <a:rPr lang="en-US" altLang="ko-KR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, 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수업계획서에 입력된 </a:t>
            </a:r>
            <a:r>
              <a:rPr lang="ko-KR" alt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공결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</a:rPr>
              <a:t> 대체과제를 제출시 담당교수가 출결을 인정</a:t>
            </a:r>
            <a:endParaRPr lang="en-US" altLang="ko-KR" sz="1600" dirty="0">
              <a:solidFill>
                <a:srgbClr val="FF0000"/>
              </a:solidFill>
              <a:latin typeface="맑은 고딕" pitchFamily="34" charset="0"/>
              <a:ea typeface="맑은 고딕" pitchFamily="34" charset="-122"/>
            </a:endParaRPr>
          </a:p>
        </p:txBody>
      </p:sp>
      <p:sp>
        <p:nvSpPr>
          <p:cNvPr id="9" name="Text 6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0" name="Text 7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build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0" y="91440"/>
            <a:ext cx="1748790" cy="48161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5C7A9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신청 방법 · 학생 신청 절차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548640" y="658368"/>
            <a:ext cx="9692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10호·11호 (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교육실습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및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기타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altLang="ko-KR" sz="27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사유</a:t>
            </a:r>
            <a:r>
              <a:rPr lang="en-US" altLang="ko-KR" sz="27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10122408" y="847649"/>
            <a:ext cx="1536192" cy="384048"/>
          </a:xfrm>
          <a:prstGeom prst="roundRect">
            <a:avLst>
              <a:gd name="adj" fmla="val 19048"/>
            </a:avLst>
          </a:prstGeom>
          <a:solidFill>
            <a:srgbClr val="E8EDF4"/>
          </a:solidFill>
          <a:ln/>
        </p:spPr>
      </p:sp>
      <p:sp>
        <p:nvSpPr>
          <p:cNvPr id="6" name="Text 3"/>
          <p:cNvSpPr/>
          <p:nvPr/>
        </p:nvSpPr>
        <p:spPr>
          <a:xfrm>
            <a:off x="10122408" y="847649"/>
            <a:ext cx="15361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E456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10~11호*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48640" y="1353312"/>
            <a:ext cx="11094415" cy="0"/>
          </a:xfrm>
          <a:prstGeom prst="line">
            <a:avLst/>
          </a:prstGeom>
          <a:noFill/>
          <a:ln w="12700">
            <a:solidFill>
              <a:srgbClr val="D7DFE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1814632"/>
            <a:ext cx="9983485" cy="3672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08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altLang="ko-KR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①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10호 (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교육실습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및 교과과정에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의한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실습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공결허가원 작성: 홈페이지 학사지원 – 학사정보 – 각종서식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교직과에</a:t>
            </a:r>
            <a:r>
              <a:rPr lang="ko-KR" alt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제출</a:t>
            </a:r>
            <a:r>
              <a:rPr 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(기한: 공결 발생일로부터 3일 이내, 예상치 못한 공결은 1주일 </a:t>
            </a:r>
            <a:r>
              <a:rPr 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이내</a:t>
            </a:r>
            <a:r>
              <a:rPr 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</a:p>
          <a:p>
            <a:pPr marL="0" indent="0">
              <a:lnSpc>
                <a:spcPct val="108000"/>
              </a:lnSpc>
              <a:spcBef>
                <a:spcPts val="1400"/>
              </a:spcBef>
              <a:spcAft>
                <a:spcPts val="600"/>
              </a:spcAft>
              <a:buNone/>
            </a:pPr>
            <a:r>
              <a:rPr lang="en-US" altLang="ko-KR" sz="16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②</a:t>
            </a:r>
            <a:r>
              <a:rPr lang="en-US" sz="1600" b="1" dirty="0" smtClean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 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11호 (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기타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총장이 필요하다고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인정하는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</a:t>
            </a:r>
            <a:r>
              <a:rPr lang="en-US" sz="1600" b="1" dirty="0" err="1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경우</a:t>
            </a:r>
            <a:r>
              <a:rPr lang="en-US" sz="1600" b="1" dirty="0">
                <a:solidFill>
                  <a:srgbClr val="1B2A44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</a:t>
            </a:r>
            <a:endParaRPr lang="en-US" sz="1600" dirty="0"/>
          </a:p>
          <a:p>
            <a:pPr marL="342900" indent="-342900">
              <a:lnSpc>
                <a:spcPct val="108000"/>
              </a:lnSpc>
              <a:spcAft>
                <a:spcPts val="600"/>
              </a:spcAft>
              <a:buSzPct val="100000"/>
              <a:buChar char="•"/>
            </a:pPr>
            <a:r>
              <a:rPr lang="ko-KR" altLang="en-US" sz="1600" dirty="0" err="1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취업공결</a:t>
            </a:r>
            <a:r>
              <a:rPr lang="ko-KR" alt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 및 </a:t>
            </a:r>
            <a:r>
              <a:rPr lang="en-US" sz="1600" dirty="0" smtClean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</a:t>
            </a: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1호~제10호에 해당하지 않는 특수한 사유에 한하여 신청 가능 (</a:t>
            </a:r>
            <a:r>
              <a:rPr lang="en-US" sz="1600" dirty="0" err="1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sz="1600" dirty="0">
                <a:solidFill>
                  <a:srgbClr val="27324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 별도 문의)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48640" y="6547104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공결 </a:t>
            </a:r>
            <a:r>
              <a:rPr lang="en-US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매뉴얼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(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학생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용</a:t>
            </a:r>
            <a:r>
              <a:rPr lang="en-US" sz="900" dirty="0" smtClean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) </a:t>
            </a: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· 2026학년도 2학기 · </a:t>
            </a:r>
            <a:r>
              <a:rPr lang="en-US" altLang="ko-KR" sz="900" dirty="0" err="1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학사</a:t>
            </a:r>
            <a:r>
              <a:rPr lang="ko-KR" alt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행정</a:t>
            </a:r>
            <a:r>
              <a:rPr lang="en-US" altLang="ko-KR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팀</a:t>
            </a:r>
            <a:endParaRPr lang="en-US" altLang="ko-KR" sz="900" dirty="0"/>
          </a:p>
        </p:txBody>
      </p:sp>
      <p:sp>
        <p:nvSpPr>
          <p:cNvPr id="12" name="Text 9"/>
          <p:cNvSpPr/>
          <p:nvPr/>
        </p:nvSpPr>
        <p:spPr>
          <a:xfrm>
            <a:off x="11094415" y="6547104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2808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1358</TotalTime>
  <Words>945</Words>
  <Application>Microsoft Office PowerPoint</Application>
  <PresentationFormat>와이드스크린</PresentationFormat>
  <Paragraphs>150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공결 매뉴얼(행정용) 26-2학기</dc:title>
  <dc:subject>PptxGenJS Presentation</dc:subject>
  <dc:creator>학사지원팀</dc:creator>
  <cp:lastModifiedBy>user</cp:lastModifiedBy>
  <cp:revision>198</cp:revision>
  <dcterms:created xsi:type="dcterms:W3CDTF">2026-07-13T11:19:41Z</dcterms:created>
  <dcterms:modified xsi:type="dcterms:W3CDTF">2026-08-20T00:25:34Z</dcterms:modified>
</cp:coreProperties>
</file>